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69" r:id="rId15"/>
    <p:sldId id="270" r:id="rId16"/>
    <p:sldId id="273"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102" d="100"/>
          <a:sy n="102"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693CB-51A7-1645-89AC-FC7B15811320}" type="datetimeFigureOut">
              <a:rPr lang="en-US" smtClean="0"/>
              <a:t>6/4/22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23859-7368-3F42-89A5-267A289CDF90}" type="slidenum">
              <a:rPr lang="en-US" smtClean="0"/>
              <a:t>‹#›</a:t>
            </a:fld>
            <a:endParaRPr lang="en-US"/>
          </a:p>
        </p:txBody>
      </p:sp>
    </p:spTree>
    <p:extLst>
      <p:ext uri="{BB962C8B-B14F-4D97-AF65-F5344CB8AC3E}">
        <p14:creationId xmlns:p14="http://schemas.microsoft.com/office/powerpoint/2010/main" val="196521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23859-7368-3F42-89A5-267A289CDF90}" type="slidenum">
              <a:rPr lang="en-US" smtClean="0"/>
              <a:t>4</a:t>
            </a:fld>
            <a:endParaRPr lang="en-US"/>
          </a:p>
        </p:txBody>
      </p:sp>
    </p:spTree>
    <p:extLst>
      <p:ext uri="{BB962C8B-B14F-4D97-AF65-F5344CB8AC3E}">
        <p14:creationId xmlns:p14="http://schemas.microsoft.com/office/powerpoint/2010/main" val="246709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E00F-99AE-2642-AF83-5D37D2DBF1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C0A212-D5C6-9246-8794-A7D0ED155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25802C-57B8-4E43-BD22-C079C0EF2B28}"/>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6770AD9D-42A2-B04D-B93C-86CBDFDC4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BC0C6-2BC7-854B-AA6D-3968E9F9A9DB}"/>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327501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81E0-A1C7-BB47-A430-78B6707A5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3D528-FA33-3E49-B4DC-57701F3C17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5C087-5411-7B4E-90C8-148702AE2FBA}"/>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D8978ADB-B0F8-3641-BB94-004C91990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2A3A7-186E-7144-89F5-C3F491C31099}"/>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176981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05B9AC-180C-7144-931D-094D01B0AA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5475D2-743C-354E-ADAF-D4ABBF84CF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84258-87D4-034E-B5AD-8F731D171569}"/>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2AF1FEEA-F239-704A-87AB-E4BECC7F8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53101-C635-5B45-B16E-F09FF1051B77}"/>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224826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85AE-B5FA-0B46-948E-CF317476E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61B90-B153-7B4C-B753-F934747FA9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67AC4-964E-8E47-865A-991A69F45956}"/>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EE48B744-9306-6A4F-B6F7-01EA551BB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B3DD3-2936-7F48-A5F4-0CE5AC66F21D}"/>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4166994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AD3B-74D9-CC42-B6ED-657665F97A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0A98C2-059A-CA4B-848C-919F04C109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0F7E8E-4FB3-6940-9417-C7C958017BFA}"/>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46C48828-1769-0847-89AE-C0D834624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A437E-BAFE-9342-9D52-4D125F549824}"/>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51154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E998-A254-764D-BE9C-6319F13B6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4BD52-08A1-B043-AA33-B61D994166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3DC9D9-1E9A-B140-942A-20B4057442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9ADD7F-9883-A749-8869-EEA33185E3A7}"/>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6" name="Footer Placeholder 5">
            <a:extLst>
              <a:ext uri="{FF2B5EF4-FFF2-40B4-BE49-F238E27FC236}">
                <a16:creationId xmlns:a16="http://schemas.microsoft.com/office/drawing/2014/main" id="{B80A7A50-B702-7347-8DEB-4C3DB978F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CA68F-17BA-0F48-9945-1BCF87634096}"/>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110639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7472-726A-8A46-8AA5-DFC32A3D0F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CE52F9-8144-5049-BB80-6A5A3A0416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E6501B-E003-8049-9E2C-0426BB533D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B62D28-1257-6A49-897D-062DA412B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2F3A8-A4DC-D848-92D6-90DBFED0ED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DCBB2-95D6-3A4F-8851-7A1E390792F4}"/>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8" name="Footer Placeholder 7">
            <a:extLst>
              <a:ext uri="{FF2B5EF4-FFF2-40B4-BE49-F238E27FC236}">
                <a16:creationId xmlns:a16="http://schemas.microsoft.com/office/drawing/2014/main" id="{F5638913-AB85-2249-A8AC-91F52F6E89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829B9C-B205-5046-9BE7-BE6E4ACB076A}"/>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336992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9655-07F3-5B46-ADD8-D18DFF9D9A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0F559-D174-494B-8EC6-86DD01C03676}"/>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4" name="Footer Placeholder 3">
            <a:extLst>
              <a:ext uri="{FF2B5EF4-FFF2-40B4-BE49-F238E27FC236}">
                <a16:creationId xmlns:a16="http://schemas.microsoft.com/office/drawing/2014/main" id="{FC8F7DDA-30F4-2A46-89DD-B2C3E26DC0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44D0B2-51BE-E848-AAC0-F09EDC3B1363}"/>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211563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8058E-04F5-6A4A-AA10-5B37D972F4F5}"/>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3" name="Footer Placeholder 2">
            <a:extLst>
              <a:ext uri="{FF2B5EF4-FFF2-40B4-BE49-F238E27FC236}">
                <a16:creationId xmlns:a16="http://schemas.microsoft.com/office/drawing/2014/main" id="{7D3172B1-5DAB-9440-BD71-0F160FC94E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5E851F-9191-634C-BB6B-901F4946E524}"/>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2756049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4EF-DB4B-7F4F-90A5-EEE6FF8ED8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9AB406-EB7F-6B4D-8A9B-31909C6B0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C3F61E-E8CC-5E4E-9EB3-E2F11A9F2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5A974-2750-5441-9CF9-6320D46E106C}"/>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6" name="Footer Placeholder 5">
            <a:extLst>
              <a:ext uri="{FF2B5EF4-FFF2-40B4-BE49-F238E27FC236}">
                <a16:creationId xmlns:a16="http://schemas.microsoft.com/office/drawing/2014/main" id="{E5395E6A-B9B5-B147-B60F-1DB6E0A733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7FED6-9A7F-0040-BD35-9AC944FC193C}"/>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272818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509D-6595-7D42-A32F-E6E84EE03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3040C-98A1-5149-B4CC-E66FC1085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3A29F7-BC1D-0440-9C50-749512967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ADEF7-AFC1-2A43-9C73-54ABBF203157}"/>
              </a:ext>
            </a:extLst>
          </p:cNvPr>
          <p:cNvSpPr>
            <a:spLocks noGrp="1"/>
          </p:cNvSpPr>
          <p:nvPr>
            <p:ph type="dt" sz="half" idx="10"/>
          </p:nvPr>
        </p:nvSpPr>
        <p:spPr/>
        <p:txBody>
          <a:bodyPr/>
          <a:lstStyle/>
          <a:p>
            <a:fld id="{B5BAC304-804C-2646-ADC3-1C7B6D2E93AE}" type="datetimeFigureOut">
              <a:rPr lang="en-US" smtClean="0"/>
              <a:t>6/4/22</a:t>
            </a:fld>
            <a:endParaRPr lang="en-US"/>
          </a:p>
        </p:txBody>
      </p:sp>
      <p:sp>
        <p:nvSpPr>
          <p:cNvPr id="6" name="Footer Placeholder 5">
            <a:extLst>
              <a:ext uri="{FF2B5EF4-FFF2-40B4-BE49-F238E27FC236}">
                <a16:creationId xmlns:a16="http://schemas.microsoft.com/office/drawing/2014/main" id="{5DF338E1-31D2-0B42-A4D5-CE4FB8014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300EC5-9A78-DC42-95FE-96E5E269AE04}"/>
              </a:ext>
            </a:extLst>
          </p:cNvPr>
          <p:cNvSpPr>
            <a:spLocks noGrp="1"/>
          </p:cNvSpPr>
          <p:nvPr>
            <p:ph type="sldNum" sz="quarter" idx="12"/>
          </p:nvPr>
        </p:nvSpPr>
        <p:spPr/>
        <p:txBody>
          <a:bodyPr/>
          <a:lstStyle/>
          <a:p>
            <a:fld id="{2DD87B4A-A84B-184D-AF45-16A47F2D4E00}" type="slidenum">
              <a:rPr lang="en-US" smtClean="0"/>
              <a:t>‹#›</a:t>
            </a:fld>
            <a:endParaRPr lang="en-US"/>
          </a:p>
        </p:txBody>
      </p:sp>
    </p:spTree>
    <p:extLst>
      <p:ext uri="{BB962C8B-B14F-4D97-AF65-F5344CB8AC3E}">
        <p14:creationId xmlns:p14="http://schemas.microsoft.com/office/powerpoint/2010/main" val="376704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7DDFF-771F-FD4D-BB71-DA65858FB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75EA7D-E86F-664D-B0B9-AD6598225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D0665-B142-5F42-80C6-5E1B7FB5F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AC304-804C-2646-ADC3-1C7B6D2E93AE}" type="datetimeFigureOut">
              <a:rPr lang="en-US" smtClean="0"/>
              <a:t>6/4/22</a:t>
            </a:fld>
            <a:endParaRPr lang="en-US"/>
          </a:p>
        </p:txBody>
      </p:sp>
      <p:sp>
        <p:nvSpPr>
          <p:cNvPr id="5" name="Footer Placeholder 4">
            <a:extLst>
              <a:ext uri="{FF2B5EF4-FFF2-40B4-BE49-F238E27FC236}">
                <a16:creationId xmlns:a16="http://schemas.microsoft.com/office/drawing/2014/main" id="{C65F2BB6-3141-9F42-AD79-001691715E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B97D09-70F2-E049-BE36-B14C073F97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87B4A-A84B-184D-AF45-16A47F2D4E00}" type="slidenum">
              <a:rPr lang="en-US" smtClean="0"/>
              <a:t>‹#›</a:t>
            </a:fld>
            <a:endParaRPr lang="en-US"/>
          </a:p>
        </p:txBody>
      </p:sp>
    </p:spTree>
    <p:extLst>
      <p:ext uri="{BB962C8B-B14F-4D97-AF65-F5344CB8AC3E}">
        <p14:creationId xmlns:p14="http://schemas.microsoft.com/office/powerpoint/2010/main" val="146421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3" name="Freeform: Shape 3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B7E658D-C554-8C43-B6A4-55D05D9F84C5}"/>
              </a:ext>
            </a:extLst>
          </p:cNvPr>
          <p:cNvSpPr>
            <a:spLocks noGrp="1"/>
          </p:cNvSpPr>
          <p:nvPr>
            <p:ph type="subTitle" idx="1"/>
          </p:nvPr>
        </p:nvSpPr>
        <p:spPr>
          <a:xfrm>
            <a:off x="6096000" y="3857696"/>
            <a:ext cx="3312734" cy="703379"/>
          </a:xfrm>
          <a:noFill/>
        </p:spPr>
        <p:txBody>
          <a:bodyPr>
            <a:normAutofit/>
          </a:bodyPr>
          <a:lstStyle/>
          <a:p>
            <a:r>
              <a:rPr lang="en-US" dirty="0" err="1">
                <a:solidFill>
                  <a:srgbClr val="080808"/>
                </a:solidFill>
                <a:latin typeface="Times New Roman" panose="02020603050405020304" pitchFamily="18" charset="0"/>
                <a:cs typeface="Times New Roman" panose="02020603050405020304" pitchFamily="18" charset="0"/>
              </a:rPr>
              <a:t>Nageswararao</a:t>
            </a:r>
            <a:r>
              <a:rPr lang="en-US" dirty="0">
                <a:solidFill>
                  <a:srgbClr val="080808"/>
                </a:solidFill>
                <a:latin typeface="Times New Roman" panose="02020603050405020304" pitchFamily="18" charset="0"/>
                <a:cs typeface="Times New Roman" panose="02020603050405020304" pitchFamily="18" charset="0"/>
              </a:rPr>
              <a:t> </a:t>
            </a:r>
            <a:r>
              <a:rPr lang="en-US" dirty="0" err="1">
                <a:solidFill>
                  <a:srgbClr val="080808"/>
                </a:solidFill>
                <a:latin typeface="Times New Roman" panose="02020603050405020304" pitchFamily="18" charset="0"/>
                <a:cs typeface="Times New Roman" panose="02020603050405020304" pitchFamily="18" charset="0"/>
              </a:rPr>
              <a:t>Bobbala</a:t>
            </a:r>
            <a:endParaRPr lang="en-US" dirty="0">
              <a:solidFill>
                <a:srgbClr val="080808"/>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1F6A6AE-4ADA-6047-A687-C4A0C6A5F21A}"/>
              </a:ext>
            </a:extLst>
          </p:cNvPr>
          <p:cNvSpPr>
            <a:spLocks noGrp="1"/>
          </p:cNvSpPr>
          <p:nvPr>
            <p:ph type="ctrTitle"/>
          </p:nvPr>
        </p:nvSpPr>
        <p:spPr>
          <a:xfrm>
            <a:off x="2684894" y="2673435"/>
            <a:ext cx="6319314" cy="1075359"/>
          </a:xfrm>
          <a:noFill/>
        </p:spPr>
        <p:txBody>
          <a:bodyPr anchor="ctr">
            <a:normAutofit/>
          </a:bodyPr>
          <a:lstStyle/>
          <a:p>
            <a:r>
              <a:rPr lang="en-US" sz="4800" b="1" dirty="0">
                <a:solidFill>
                  <a:srgbClr val="080808"/>
                </a:solidFill>
                <a:latin typeface="Times New Roman" panose="02020603050405020304" pitchFamily="18" charset="0"/>
                <a:cs typeface="Times New Roman" panose="02020603050405020304" pitchFamily="18" charset="0"/>
              </a:rPr>
              <a:t>TERM PROJECT</a:t>
            </a:r>
          </a:p>
        </p:txBody>
      </p:sp>
      <p:sp>
        <p:nvSpPr>
          <p:cNvPr id="37" name="Freeform: Shape 3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Rectangle 3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0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A6D723-1B8A-524E-8318-3627FE58B764}"/>
              </a:ext>
            </a:extLst>
          </p:cNvPr>
          <p:cNvSpPr>
            <a:spLocks noGrp="1"/>
          </p:cNvSpPr>
          <p:nvPr>
            <p:ph type="title"/>
          </p:nvPr>
        </p:nvSpPr>
        <p:spPr>
          <a:xfrm>
            <a:off x="650418" y="162815"/>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Characteristics of the variables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25EAAD-2F79-2D42-9E0D-28AEB2ACDD3C}"/>
                  </a:ext>
                </a:extLst>
              </p:cNvPr>
              <p:cNvSpPr>
                <a:spLocks noGrp="1"/>
              </p:cNvSpPr>
              <p:nvPr>
                <p:ph idx="1"/>
              </p:nvPr>
            </p:nvSpPr>
            <p:spPr>
              <a:xfrm>
                <a:off x="643467" y="1298552"/>
                <a:ext cx="10905066" cy="4878411"/>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Distribution can be summarized with the help of few descriptive statistics</a:t>
                </a:r>
              </a:p>
              <a:p>
                <a:pPr>
                  <a:lnSpc>
                    <a:spcPct val="150000"/>
                  </a:lnSpc>
                </a:pPr>
                <a:r>
                  <a:rPr lang="en-US" sz="2400" b="1" dirty="0">
                    <a:latin typeface="Times New Roman" panose="02020603050405020304" pitchFamily="18" charset="0"/>
                    <a:cs typeface="Times New Roman" panose="02020603050405020304" pitchFamily="18" charset="0"/>
                  </a:rPr>
                  <a:t>Mean – </a:t>
                </a:r>
                <a:r>
                  <a:rPr lang="en-US" sz="2400" dirty="0">
                    <a:latin typeface="Times New Roman" panose="02020603050405020304" pitchFamily="18" charset="0"/>
                    <a:cs typeface="Times New Roman" panose="02020603050405020304" pitchFamily="18" charset="0"/>
                  </a:rPr>
                  <a:t>Mean of a sample is the summary statistic computed with  x =  </a:t>
                </a:r>
                <a14:m>
                  <m:oMath xmlns:m="http://schemas.openxmlformats.org/officeDocument/2006/math">
                    <m:r>
                      <a:rPr lang="en-US" sz="2400" b="0" i="1">
                        <a:latin typeface="Cambria Math" panose="02040503050406030204" pitchFamily="18" charset="0"/>
                      </a:rPr>
                      <m:t>1/</m:t>
                    </m:r>
                    <m:r>
                      <a:rPr lang="en-US" sz="2400" b="0" i="1">
                        <a:latin typeface="Cambria Math" panose="02040503050406030204" pitchFamily="18" charset="0"/>
                      </a:rPr>
                      <m:t>𝑛</m:t>
                    </m:r>
                  </m:oMath>
                </a14:m>
                <a:r>
                  <a:rPr lang="en-US" sz="2400" dirty="0">
                    <a:latin typeface="Times New Roman" panose="02020603050405020304" pitchFamily="18" charset="0"/>
                    <a:cs typeface="Times New Roman" panose="02020603050405020304" pitchFamily="18" charset="0"/>
                  </a:rPr>
                  <a:t>∑</a:t>
                </a:r>
                <a:r>
                  <a:rPr lang="en-US" sz="2400" baseline="-250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x</a:t>
                </a:r>
                <a:r>
                  <a:rPr lang="en-US" sz="2400" baseline="-25000" dirty="0">
                    <a:latin typeface="Times New Roman" panose="02020603050405020304" pitchFamily="18" charset="0"/>
                    <a:cs typeface="Times New Roman" panose="02020603050405020304" pitchFamily="18" charset="0"/>
                  </a:rPr>
                  <a:t>i</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400" b="1" dirty="0">
                    <a:latin typeface="Times New Roman" panose="02020603050405020304" pitchFamily="18" charset="0"/>
                    <a:cs typeface="Times New Roman" panose="02020603050405020304" pitchFamily="18" charset="0"/>
                  </a:rPr>
                  <a:t>Mode - </a:t>
                </a:r>
                <a:r>
                  <a:rPr lang="en-US" sz="2400" dirty="0">
                    <a:latin typeface="Times New Roman" panose="02020603050405020304" pitchFamily="18" charset="0"/>
                    <a:cs typeface="Times New Roman" panose="02020603050405020304" pitchFamily="18" charset="0"/>
                  </a:rPr>
                  <a:t>Mode is nothing but determining if there is more than one cluster</a:t>
                </a:r>
              </a:p>
              <a:p>
                <a:pPr>
                  <a:lnSpc>
                    <a:spcPct val="150000"/>
                  </a:lnSpc>
                </a:pPr>
                <a:r>
                  <a:rPr lang="en-US" sz="2400" b="1" dirty="0">
                    <a:latin typeface="Times New Roman" panose="02020603050405020304" pitchFamily="18" charset="0"/>
                    <a:cs typeface="Times New Roman" panose="02020603050405020304" pitchFamily="18" charset="0"/>
                  </a:rPr>
                  <a:t>Spread - </a:t>
                </a:r>
                <a:r>
                  <a:rPr lang="en-US" sz="2400" dirty="0">
                    <a:latin typeface="Times New Roman" panose="02020603050405020304" pitchFamily="18" charset="0"/>
                    <a:cs typeface="Times New Roman" panose="02020603050405020304" pitchFamily="18" charset="0"/>
                  </a:rPr>
                  <a:t>Spread is to determine how much variability is present in the values</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400" b="1" dirty="0">
                    <a:latin typeface="Times New Roman" panose="02020603050405020304" pitchFamily="18" charset="0"/>
                    <a:cs typeface="Times New Roman" panose="02020603050405020304" pitchFamily="18" charset="0"/>
                  </a:rPr>
                  <a:t>Tails - </a:t>
                </a:r>
                <a:r>
                  <a:rPr lang="en-US" sz="2400" dirty="0">
                    <a:latin typeface="Times New Roman" panose="02020603050405020304" pitchFamily="18" charset="0"/>
                    <a:cs typeface="Times New Roman" panose="02020603050405020304" pitchFamily="18" charset="0"/>
                  </a:rPr>
                  <a:t>Tails is to determine how quickly probabilities drop off as we move away from the modes</a:t>
                </a:r>
                <a:endParaRPr lang="en-US" sz="2400" b="1"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B125EAAD-2F79-2D42-9E0D-28AEB2ACDD3C}"/>
                  </a:ext>
                </a:extLst>
              </p:cNvPr>
              <p:cNvSpPr>
                <a:spLocks noGrp="1" noRot="1" noChangeAspect="1" noMove="1" noResize="1" noEditPoints="1" noAdjustHandles="1" noChangeArrowheads="1" noChangeShapeType="1" noTextEdit="1"/>
              </p:cNvSpPr>
              <p:nvPr>
                <p:ph idx="1"/>
              </p:nvPr>
            </p:nvSpPr>
            <p:spPr>
              <a:xfrm>
                <a:off x="643467" y="1298552"/>
                <a:ext cx="10905066" cy="4878411"/>
              </a:xfrm>
              <a:blipFill>
                <a:blip r:embed="rId2"/>
                <a:stretch>
                  <a:fillRect l="-814" r="-151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4757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3909A7-202A-9944-839E-BE5135C642E0}"/>
              </a:ext>
            </a:extLst>
          </p:cNvPr>
          <p:cNvSpPr>
            <a:spLocks noGrp="1"/>
          </p:cNvSpPr>
          <p:nvPr>
            <p:ph type="title"/>
          </p:nvPr>
        </p:nvSpPr>
        <p:spPr>
          <a:xfrm>
            <a:off x="643467" y="181067"/>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PROBABILITY MASS FUNCTIONS(</a:t>
            </a:r>
            <a:r>
              <a:rPr lang="en-US" sz="3600" b="1" dirty="0" err="1">
                <a:latin typeface="Times New Roman" panose="02020603050405020304" pitchFamily="18" charset="0"/>
                <a:cs typeface="Times New Roman" panose="02020603050405020304" pitchFamily="18" charset="0"/>
              </a:rPr>
              <a:t>Pmfs</a:t>
            </a:r>
            <a:r>
              <a:rPr lang="en-US" sz="36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599ED744-C25E-D84B-B9E1-5B04BA33A28D}"/>
              </a:ext>
            </a:extLst>
          </p:cNvPr>
          <p:cNvSpPr>
            <a:spLocks noGrp="1"/>
          </p:cNvSpPr>
          <p:nvPr>
            <p:ph idx="1"/>
          </p:nvPr>
        </p:nvSpPr>
        <p:spPr>
          <a:xfrm>
            <a:off x="643467" y="1316804"/>
            <a:ext cx="10905066" cy="4860159"/>
          </a:xfrm>
        </p:spPr>
        <p:txBody>
          <a:bodyPr>
            <a:normAutofit fontScale="92500" lnSpcReduction="10000"/>
          </a:bodyPr>
          <a:lstStyle/>
          <a:p>
            <a:pPr>
              <a:lnSpc>
                <a:spcPct val="150000"/>
              </a:lnSpc>
            </a:pPr>
            <a:r>
              <a:rPr lang="en-US" sz="2000" dirty="0">
                <a:latin typeface="Times New Roman" panose="02020603050405020304" pitchFamily="18" charset="0"/>
                <a:cs typeface="Times New Roman" panose="02020603050405020304" pitchFamily="18" charset="0"/>
              </a:rPr>
              <a:t>One way to represent distribution is the use of probability mass function, which maps from each value to its probability. </a:t>
            </a:r>
          </a:p>
          <a:p>
            <a:pPr>
              <a:lnSpc>
                <a:spcPct val="150000"/>
              </a:lnSpc>
            </a:pPr>
            <a:r>
              <a:rPr lang="en-US" sz="2000" dirty="0">
                <a:latin typeface="Times New Roman" panose="02020603050405020304" pitchFamily="18" charset="0"/>
                <a:cs typeface="Times New Roman" panose="02020603050405020304" pitchFamily="18" charset="0"/>
              </a:rPr>
              <a:t>Probability is nothing but the frequency expressed as a fraction of the sample size. </a:t>
            </a:r>
          </a:p>
          <a:p>
            <a:pPr>
              <a:lnSpc>
                <a:spcPct val="150000"/>
              </a:lnSpc>
            </a:pPr>
            <a:r>
              <a:rPr lang="en-US" sz="2000" dirty="0">
                <a:latin typeface="Times New Roman" panose="02020603050405020304" pitchFamily="18" charset="0"/>
                <a:cs typeface="Times New Roman" panose="02020603050405020304" pitchFamily="18" charset="0"/>
              </a:rPr>
              <a:t>If hist is given, we can make a dictionary that maps each value to its probability.</a:t>
            </a:r>
          </a:p>
          <a:p>
            <a:pPr lvl="1">
              <a:lnSpc>
                <a:spcPct val="150000"/>
              </a:lnSpc>
            </a:pPr>
            <a:r>
              <a:rPr lang="en-US" sz="2000" dirty="0">
                <a:latin typeface="Times New Roman" panose="02020603050405020304" pitchFamily="18" charset="0"/>
                <a:cs typeface="Times New Roman" panose="02020603050405020304" pitchFamily="18" charset="0"/>
              </a:rPr>
              <a:t>n = </a:t>
            </a:r>
            <a:r>
              <a:rPr lang="en-US" sz="2000" dirty="0" err="1">
                <a:latin typeface="Times New Roman" panose="02020603050405020304" pitchFamily="18" charset="0"/>
                <a:cs typeface="Times New Roman" panose="02020603050405020304" pitchFamily="18" charset="0"/>
              </a:rPr>
              <a:t>hist.Total</a:t>
            </a:r>
            <a:r>
              <a:rPr lang="en-US" sz="2000" dirty="0">
                <a:latin typeface="Times New Roman" panose="02020603050405020304" pitchFamily="18" charset="0"/>
                <a:cs typeface="Times New Roman" panose="02020603050405020304" pitchFamily="18" charset="0"/>
              </a:rPr>
              <a:t>()</a:t>
            </a:r>
          </a:p>
          <a:p>
            <a:pPr lvl="1">
              <a:lnSpc>
                <a:spcPct val="150000"/>
              </a:lnSpc>
            </a:pPr>
            <a:r>
              <a:rPr lang="en-US" sz="2000" dirty="0">
                <a:latin typeface="Times New Roman" panose="02020603050405020304" pitchFamily="18" charset="0"/>
                <a:cs typeface="Times New Roman" panose="02020603050405020304" pitchFamily="18" charset="0"/>
              </a:rPr>
              <a:t>d = {}</a:t>
            </a:r>
          </a:p>
          <a:p>
            <a:pPr lvl="1">
              <a:lnSpc>
                <a:spcPct val="150000"/>
              </a:lnSpc>
            </a:pPr>
            <a:r>
              <a:rPr lang="en-US" sz="2000" dirty="0">
                <a:latin typeface="Times New Roman" panose="02020603050405020304" pitchFamily="18" charset="0"/>
                <a:cs typeface="Times New Roman" panose="02020603050405020304" pitchFamily="18" charset="0"/>
              </a:rPr>
              <a:t>for x, frequency in </a:t>
            </a:r>
            <a:r>
              <a:rPr lang="en-US" sz="2000" dirty="0" err="1">
                <a:latin typeface="Times New Roman" panose="02020603050405020304" pitchFamily="18" charset="0"/>
                <a:cs typeface="Times New Roman" panose="02020603050405020304" pitchFamily="18" charset="0"/>
              </a:rPr>
              <a:t>hist.Items</a:t>
            </a:r>
            <a:r>
              <a:rPr lang="en-US" sz="2000" dirty="0">
                <a:latin typeface="Times New Roman" panose="02020603050405020304" pitchFamily="18" charset="0"/>
                <a:cs typeface="Times New Roman" panose="02020603050405020304" pitchFamily="18" charset="0"/>
              </a:rPr>
              <a:t>():</a:t>
            </a:r>
          </a:p>
          <a:p>
            <a:pPr marL="914400" lvl="2" indent="0">
              <a:lnSpc>
                <a:spcPct val="150000"/>
              </a:lnSpc>
              <a:buNone/>
            </a:pPr>
            <a:r>
              <a:rPr lang="en-US" dirty="0">
                <a:latin typeface="Times New Roman" panose="02020603050405020304" pitchFamily="18" charset="0"/>
                <a:cs typeface="Times New Roman" panose="02020603050405020304" pitchFamily="18" charset="0"/>
              </a:rPr>
              <a:t>d[x] = frequency/n</a:t>
            </a:r>
          </a:p>
          <a:p>
            <a:pPr>
              <a:lnSpc>
                <a:spcPct val="150000"/>
              </a:lnSpc>
            </a:pPr>
            <a:r>
              <a:rPr lang="en-US" sz="2000" dirty="0">
                <a:latin typeface="Times New Roman" panose="02020603050405020304" pitchFamily="18" charset="0"/>
                <a:cs typeface="Times New Roman" panose="02020603050405020304" pitchFamily="18" charset="0"/>
              </a:rPr>
              <a:t>Difference between hist and </a:t>
            </a:r>
            <a:r>
              <a:rPr lang="en-US" sz="2000" dirty="0" err="1">
                <a:latin typeface="Times New Roman" panose="02020603050405020304" pitchFamily="18" charset="0"/>
                <a:cs typeface="Times New Roman" panose="02020603050405020304" pitchFamily="18" charset="0"/>
              </a:rPr>
              <a:t>pmfs</a:t>
            </a:r>
            <a:r>
              <a:rPr lang="en-US" sz="2000" dirty="0">
                <a:latin typeface="Times New Roman" panose="02020603050405020304" pitchFamily="18" charset="0"/>
                <a:cs typeface="Times New Roman" panose="02020603050405020304" pitchFamily="18" charset="0"/>
              </a:rPr>
              <a:t> is that the hist maps from values to integer counters whereas </a:t>
            </a:r>
            <a:r>
              <a:rPr lang="en-US" sz="2000" dirty="0" err="1">
                <a:latin typeface="Times New Roman" panose="02020603050405020304" pitchFamily="18" charset="0"/>
                <a:cs typeface="Times New Roman" panose="02020603050405020304" pitchFamily="18" charset="0"/>
              </a:rPr>
              <a:t>pmfs</a:t>
            </a:r>
            <a:r>
              <a:rPr lang="en-US" sz="2000" dirty="0">
                <a:latin typeface="Times New Roman" panose="02020603050405020304" pitchFamily="18" charset="0"/>
                <a:cs typeface="Times New Roman" panose="02020603050405020304" pitchFamily="18" charset="0"/>
              </a:rPr>
              <a:t> maps from values to floating point probabilities.</a:t>
            </a:r>
          </a:p>
          <a:p>
            <a:pPr marL="457200" lvl="1" indent="0">
              <a:lnSpc>
                <a:spcPct val="150000"/>
              </a:lnSpc>
              <a:buNone/>
            </a:pPr>
            <a:endParaRPr lang="en-US"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9402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EE6737-1242-9746-8A85-F1423BAA4C1D}"/>
              </a:ext>
            </a:extLst>
          </p:cNvPr>
          <p:cNvSpPr>
            <a:spLocks noGrp="1"/>
          </p:cNvSpPr>
          <p:nvPr>
            <p:ph type="title"/>
          </p:nvPr>
        </p:nvSpPr>
        <p:spPr>
          <a:xfrm>
            <a:off x="643467" y="24941"/>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PMF plotting of two scenarios with the same variable</a:t>
            </a:r>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Chart, bar chart&#10;&#10;Description automatically generated">
            <a:extLst>
              <a:ext uri="{FF2B5EF4-FFF2-40B4-BE49-F238E27FC236}">
                <a16:creationId xmlns:a16="http://schemas.microsoft.com/office/drawing/2014/main" id="{8404B4E6-9A03-8845-8AF4-09709ADADD07}"/>
              </a:ext>
            </a:extLst>
          </p:cNvPr>
          <p:cNvPicPr>
            <a:picLocks noChangeAspect="1"/>
          </p:cNvPicPr>
          <p:nvPr/>
        </p:nvPicPr>
        <p:blipFill>
          <a:blip r:embed="rId2"/>
          <a:stretch>
            <a:fillRect/>
          </a:stretch>
        </p:blipFill>
        <p:spPr>
          <a:xfrm>
            <a:off x="507030" y="1081159"/>
            <a:ext cx="5761973" cy="4742912"/>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B6083E66-B229-6A46-A8B3-58BE70F4F39A}"/>
              </a:ext>
            </a:extLst>
          </p:cNvPr>
          <p:cNvPicPr>
            <a:picLocks noChangeAspect="1"/>
          </p:cNvPicPr>
          <p:nvPr/>
        </p:nvPicPr>
        <p:blipFill>
          <a:blip r:embed="rId3"/>
          <a:stretch>
            <a:fillRect/>
          </a:stretch>
        </p:blipFill>
        <p:spPr>
          <a:xfrm>
            <a:off x="5964347" y="1185618"/>
            <a:ext cx="5900304" cy="4699517"/>
          </a:xfrm>
          <a:prstGeom prst="rect">
            <a:avLst/>
          </a:prstGeom>
        </p:spPr>
      </p:pic>
    </p:spTree>
    <p:extLst>
      <p:ext uri="{BB962C8B-B14F-4D97-AF65-F5344CB8AC3E}">
        <p14:creationId xmlns:p14="http://schemas.microsoft.com/office/powerpoint/2010/main" val="258568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D9452A-9B26-B04A-B185-8E93605A36C4}"/>
              </a:ext>
            </a:extLst>
          </p:cNvPr>
          <p:cNvSpPr>
            <a:spLocks noGrp="1"/>
          </p:cNvSpPr>
          <p:nvPr>
            <p:ph type="title"/>
          </p:nvPr>
        </p:nvSpPr>
        <p:spPr>
          <a:xfrm>
            <a:off x="643467" y="-10041"/>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Cumulative Distribution Functions</a:t>
            </a:r>
          </a:p>
        </p:txBody>
      </p:sp>
      <p:sp>
        <p:nvSpPr>
          <p:cNvPr id="3" name="Content Placeholder 2">
            <a:extLst>
              <a:ext uri="{FF2B5EF4-FFF2-40B4-BE49-F238E27FC236}">
                <a16:creationId xmlns:a16="http://schemas.microsoft.com/office/drawing/2014/main" id="{C0D07429-4EBF-A44D-BC92-41CB862AD4F8}"/>
              </a:ext>
            </a:extLst>
          </p:cNvPr>
          <p:cNvSpPr>
            <a:spLocks noGrp="1"/>
          </p:cNvSpPr>
          <p:nvPr>
            <p:ph idx="1"/>
          </p:nvPr>
        </p:nvSpPr>
        <p:spPr>
          <a:xfrm>
            <a:off x="643467" y="1135737"/>
            <a:ext cx="10905066" cy="5041226"/>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Cumulative Distribution function is a function which maps from a value to its percentile rank.</a:t>
            </a:r>
          </a:p>
          <a:p>
            <a:pPr algn="just">
              <a:lnSpc>
                <a:spcPct val="150000"/>
              </a:lnSpc>
            </a:pPr>
            <a:r>
              <a:rPr lang="en-US" sz="2400" dirty="0">
                <a:latin typeface="Times New Roman" panose="02020603050405020304" pitchFamily="18" charset="0"/>
                <a:cs typeface="Times New Roman" panose="02020603050405020304" pitchFamily="18" charset="0"/>
              </a:rPr>
              <a:t>CDF is a function of x which corresponds to any value from the distribution</a:t>
            </a:r>
          </a:p>
          <a:p>
            <a:pPr algn="just">
              <a:lnSpc>
                <a:spcPct val="150000"/>
              </a:lnSpc>
            </a:pPr>
            <a:r>
              <a:rPr lang="en-US" sz="2400" dirty="0">
                <a:latin typeface="Times New Roman" panose="02020603050405020304" pitchFamily="18" charset="0"/>
                <a:cs typeface="Times New Roman" panose="02020603050405020304" pitchFamily="18" charset="0"/>
              </a:rPr>
              <a:t>To compute CDF(x) for some value of x, need to evaluate the fraction of values in the distribution less than or equal to x</a:t>
            </a:r>
          </a:p>
          <a:p>
            <a:pPr algn="just">
              <a:lnSpc>
                <a:spcPct val="150000"/>
              </a:lnSpc>
            </a:pPr>
            <a:r>
              <a:rPr lang="en-US" sz="2400" dirty="0">
                <a:latin typeface="Times New Roman" panose="02020603050405020304" pitchFamily="18" charset="0"/>
                <a:cs typeface="Times New Roman" panose="02020603050405020304" pitchFamily="18" charset="0"/>
              </a:rPr>
              <a:t>CDF can be evaluated for any value of x and does not limit to the values that appear in the sample.</a:t>
            </a:r>
          </a:p>
          <a:p>
            <a:pPr algn="just">
              <a:lnSpc>
                <a:spcPct val="150000"/>
              </a:lnSpc>
            </a:pPr>
            <a:r>
              <a:rPr lang="en-US" sz="2400" dirty="0">
                <a:latin typeface="Times New Roman" panose="02020603050405020304" pitchFamily="18" charset="0"/>
                <a:cs typeface="Times New Roman" panose="02020603050405020304" pitchFamily="18" charset="0"/>
              </a:rPr>
              <a:t>CDFs are useful mainly for comparing distributions.</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541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F9DE-30F9-584F-8E7D-CECC5FB7C23B}"/>
              </a:ext>
            </a:extLst>
          </p:cNvPr>
          <p:cNvSpPr>
            <a:spLocks noGrp="1"/>
          </p:cNvSpPr>
          <p:nvPr>
            <p:ph type="title"/>
          </p:nvPr>
        </p:nvSpPr>
        <p:spPr>
          <a:xfrm>
            <a:off x="471488" y="365126"/>
            <a:ext cx="10882312" cy="863600"/>
          </a:xfrm>
        </p:spPr>
        <p:txBody>
          <a:bodyPr>
            <a:normAutofit/>
          </a:bodyPr>
          <a:lstStyle/>
          <a:p>
            <a:r>
              <a:rPr lang="en-US" sz="4000" b="1" dirty="0">
                <a:latin typeface="Times New Roman" panose="02020603050405020304" pitchFamily="18" charset="0"/>
                <a:cs typeface="Times New Roman" panose="02020603050405020304" pitchFamily="18" charset="0"/>
              </a:rPr>
              <a:t>Plotting CDFs</a:t>
            </a:r>
          </a:p>
        </p:txBody>
      </p:sp>
      <p:pic>
        <p:nvPicPr>
          <p:cNvPr id="11" name="Picture 10" descr="Chart, line chart&#10;&#10;Description automatically generated">
            <a:extLst>
              <a:ext uri="{FF2B5EF4-FFF2-40B4-BE49-F238E27FC236}">
                <a16:creationId xmlns:a16="http://schemas.microsoft.com/office/drawing/2014/main" id="{955527B0-E7C0-0F4B-92EC-9F9D69C6390C}"/>
              </a:ext>
            </a:extLst>
          </p:cNvPr>
          <p:cNvPicPr>
            <a:picLocks noChangeAspect="1"/>
          </p:cNvPicPr>
          <p:nvPr/>
        </p:nvPicPr>
        <p:blipFill>
          <a:blip r:embed="rId2"/>
          <a:stretch>
            <a:fillRect/>
          </a:stretch>
        </p:blipFill>
        <p:spPr>
          <a:xfrm>
            <a:off x="342900" y="1385888"/>
            <a:ext cx="11444288" cy="5106986"/>
          </a:xfrm>
          <a:prstGeom prst="rect">
            <a:avLst/>
          </a:prstGeom>
        </p:spPr>
      </p:pic>
    </p:spTree>
    <p:extLst>
      <p:ext uri="{BB962C8B-B14F-4D97-AF65-F5344CB8AC3E}">
        <p14:creationId xmlns:p14="http://schemas.microsoft.com/office/powerpoint/2010/main" val="189551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C3D1-3886-EB44-95A2-DCC8C43F52F6}"/>
              </a:ext>
            </a:extLst>
          </p:cNvPr>
          <p:cNvSpPr>
            <a:spLocks noGrp="1"/>
          </p:cNvSpPr>
          <p:nvPr>
            <p:ph type="title"/>
          </p:nvPr>
        </p:nvSpPr>
        <p:spPr>
          <a:xfrm>
            <a:off x="838200" y="122238"/>
            <a:ext cx="10515600" cy="935037"/>
          </a:xfrm>
        </p:spPr>
        <p:txBody>
          <a:bodyPr>
            <a:normAutofit/>
          </a:bodyPr>
          <a:lstStyle/>
          <a:p>
            <a:r>
              <a:rPr lang="en-US" sz="4000" b="1" dirty="0">
                <a:latin typeface="Times New Roman" panose="02020603050405020304" pitchFamily="18" charset="0"/>
                <a:cs typeface="Times New Roman" panose="02020603050405020304" pitchFamily="18" charset="0"/>
              </a:rPr>
              <a:t>Analytical Distribution</a:t>
            </a:r>
          </a:p>
        </p:txBody>
      </p:sp>
      <p:sp>
        <p:nvSpPr>
          <p:cNvPr id="3" name="Content Placeholder 2">
            <a:extLst>
              <a:ext uri="{FF2B5EF4-FFF2-40B4-BE49-F238E27FC236}">
                <a16:creationId xmlns:a16="http://schemas.microsoft.com/office/drawing/2014/main" id="{EB3848C1-F3D0-5643-9DFB-A76725F161A4}"/>
              </a:ext>
            </a:extLst>
          </p:cNvPr>
          <p:cNvSpPr>
            <a:spLocks noGrp="1"/>
          </p:cNvSpPr>
          <p:nvPr>
            <p:ph idx="1"/>
          </p:nvPr>
        </p:nvSpPr>
        <p:spPr>
          <a:xfrm>
            <a:off x="838200" y="1057275"/>
            <a:ext cx="10515600" cy="5119688"/>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Analytical distributions are characterized by CDF which is a mathematical function like exponential, logarithmic functions etc.</a:t>
            </a:r>
          </a:p>
          <a:p>
            <a:pPr algn="just">
              <a:lnSpc>
                <a:spcPct val="150000"/>
              </a:lnSpc>
            </a:pPr>
            <a:r>
              <a:rPr lang="en-US" sz="2400" dirty="0">
                <a:latin typeface="Times New Roman" panose="02020603050405020304" pitchFamily="18" charset="0"/>
                <a:cs typeface="Times New Roman" panose="02020603050405020304" pitchFamily="18" charset="0"/>
              </a:rPr>
              <a:t>In this model, unnecessary details were left out.</a:t>
            </a:r>
          </a:p>
        </p:txBody>
      </p:sp>
      <p:pic>
        <p:nvPicPr>
          <p:cNvPr id="7" name="Picture 6" descr="Chart, line chart&#10;&#10;Description automatically generated">
            <a:extLst>
              <a:ext uri="{FF2B5EF4-FFF2-40B4-BE49-F238E27FC236}">
                <a16:creationId xmlns:a16="http://schemas.microsoft.com/office/drawing/2014/main" id="{6929B620-8B45-C84D-9C86-EEBED405A424}"/>
              </a:ext>
            </a:extLst>
          </p:cNvPr>
          <p:cNvPicPr>
            <a:picLocks noChangeAspect="1"/>
          </p:cNvPicPr>
          <p:nvPr/>
        </p:nvPicPr>
        <p:blipFill>
          <a:blip r:embed="rId2"/>
          <a:stretch>
            <a:fillRect/>
          </a:stretch>
        </p:blipFill>
        <p:spPr>
          <a:xfrm>
            <a:off x="1014608" y="2990850"/>
            <a:ext cx="9924790" cy="3284689"/>
          </a:xfrm>
          <a:prstGeom prst="rect">
            <a:avLst/>
          </a:prstGeom>
        </p:spPr>
      </p:pic>
    </p:spTree>
    <p:extLst>
      <p:ext uri="{BB962C8B-B14F-4D97-AF65-F5344CB8AC3E}">
        <p14:creationId xmlns:p14="http://schemas.microsoft.com/office/powerpoint/2010/main" val="369017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D28D-F85C-FA47-93C0-C1C6A5CE89F6}"/>
              </a:ext>
            </a:extLst>
          </p:cNvPr>
          <p:cNvSpPr>
            <a:spLocks noGrp="1"/>
          </p:cNvSpPr>
          <p:nvPr>
            <p:ph type="title"/>
          </p:nvPr>
        </p:nvSpPr>
        <p:spPr>
          <a:xfrm>
            <a:off x="838200" y="212942"/>
            <a:ext cx="10515600" cy="839244"/>
          </a:xfrm>
        </p:spPr>
        <p:txBody>
          <a:bodyPr>
            <a:normAutofit/>
          </a:bodyPr>
          <a:lstStyle/>
          <a:p>
            <a:r>
              <a:rPr lang="en-US" sz="4000" b="1" dirty="0">
                <a:latin typeface="Times New Roman" panose="02020603050405020304" pitchFamily="18" charset="0"/>
                <a:cs typeface="Times New Roman" panose="02020603050405020304" pitchFamily="18" charset="0"/>
              </a:rPr>
              <a:t>Regression Analysis</a:t>
            </a:r>
          </a:p>
        </p:txBody>
      </p:sp>
      <p:sp>
        <p:nvSpPr>
          <p:cNvPr id="3" name="Content Placeholder 2">
            <a:extLst>
              <a:ext uri="{FF2B5EF4-FFF2-40B4-BE49-F238E27FC236}">
                <a16:creationId xmlns:a16="http://schemas.microsoft.com/office/drawing/2014/main" id="{DA0F04D7-D8E8-0641-800F-373B9C16EA6F}"/>
              </a:ext>
            </a:extLst>
          </p:cNvPr>
          <p:cNvSpPr>
            <a:spLocks noGrp="1"/>
          </p:cNvSpPr>
          <p:nvPr>
            <p:ph idx="1"/>
          </p:nvPr>
        </p:nvSpPr>
        <p:spPr>
          <a:xfrm>
            <a:off x="838200" y="1139868"/>
            <a:ext cx="10515600" cy="5037095"/>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linear least square fit is an example of regression which helps in fitting any kind of model to any kind of data. </a:t>
            </a:r>
          </a:p>
          <a:p>
            <a:pPr algn="just">
              <a:lnSpc>
                <a:spcPct val="150000"/>
              </a:lnSpc>
            </a:pPr>
            <a:r>
              <a:rPr lang="en-US" sz="2400" dirty="0">
                <a:latin typeface="Times New Roman" panose="02020603050405020304" pitchFamily="18" charset="0"/>
                <a:cs typeface="Times New Roman" panose="02020603050405020304" pitchFamily="18" charset="0"/>
              </a:rPr>
              <a:t>Main aim of regression analysis is to describe relationship between one set of variables called dependent variables and another set of variables called independent variables or explanatory variables.</a:t>
            </a:r>
          </a:p>
          <a:p>
            <a:pPr algn="just">
              <a:lnSpc>
                <a:spcPct val="150000"/>
              </a:lnSpc>
            </a:pPr>
            <a:r>
              <a:rPr lang="en-US" sz="2400" dirty="0">
                <a:latin typeface="Times New Roman" panose="02020603050405020304" pitchFamily="18" charset="0"/>
                <a:cs typeface="Times New Roman" panose="02020603050405020304" pitchFamily="18" charset="0"/>
              </a:rPr>
              <a:t>If the relationship between dependent and independent variable is linear then it is linear regression.</a:t>
            </a:r>
          </a:p>
          <a:p>
            <a:pPr algn="just">
              <a:lnSpc>
                <a:spcPct val="150000"/>
              </a:lnSpc>
            </a:pPr>
            <a:r>
              <a:rPr lang="en-US" sz="2400" dirty="0">
                <a:latin typeface="Times New Roman" panose="02020603050405020304" pitchFamily="18" charset="0"/>
                <a:cs typeface="Times New Roman" panose="02020603050405020304" pitchFamily="18" charset="0"/>
              </a:rPr>
              <a:t>If there is more than one explanatory variable,  then it is multiple regression.</a:t>
            </a:r>
          </a:p>
        </p:txBody>
      </p:sp>
    </p:spTree>
    <p:extLst>
      <p:ext uri="{BB962C8B-B14F-4D97-AF65-F5344CB8AC3E}">
        <p14:creationId xmlns:p14="http://schemas.microsoft.com/office/powerpoint/2010/main" val="299143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56F8D2-3D5C-A540-B8CC-F92FAB67EECB}"/>
              </a:ext>
            </a:extLst>
          </p:cNvPr>
          <p:cNvSpPr>
            <a:spLocks noGrp="1"/>
          </p:cNvSpPr>
          <p:nvPr>
            <p:ph type="title"/>
          </p:nvPr>
        </p:nvSpPr>
        <p:spPr>
          <a:xfrm>
            <a:off x="643467" y="56052"/>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Scatter plots</a:t>
            </a:r>
          </a:p>
        </p:txBody>
      </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Chart, scatter chart&#10;&#10;Description automatically generated">
            <a:extLst>
              <a:ext uri="{FF2B5EF4-FFF2-40B4-BE49-F238E27FC236}">
                <a16:creationId xmlns:a16="http://schemas.microsoft.com/office/drawing/2014/main" id="{DB594BB9-AFBE-3343-9EE5-31E28A9BA9EF}"/>
              </a:ext>
            </a:extLst>
          </p:cNvPr>
          <p:cNvPicPr>
            <a:picLocks noChangeAspect="1"/>
          </p:cNvPicPr>
          <p:nvPr/>
        </p:nvPicPr>
        <p:blipFill>
          <a:blip r:embed="rId2"/>
          <a:stretch>
            <a:fillRect/>
          </a:stretch>
        </p:blipFill>
        <p:spPr>
          <a:xfrm>
            <a:off x="643467" y="972865"/>
            <a:ext cx="5843057" cy="4655275"/>
          </a:xfrm>
          <a:prstGeom prst="rect">
            <a:avLst/>
          </a:prstGeom>
        </p:spPr>
      </p:pic>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Chart, scatter chart&#10;&#10;Description automatically generated">
            <a:extLst>
              <a:ext uri="{FF2B5EF4-FFF2-40B4-BE49-F238E27FC236}">
                <a16:creationId xmlns:a16="http://schemas.microsoft.com/office/drawing/2014/main" id="{112E15E8-2025-8C4F-BE59-3166F1437EBB}"/>
              </a:ext>
            </a:extLst>
          </p:cNvPr>
          <p:cNvPicPr>
            <a:picLocks noChangeAspect="1"/>
          </p:cNvPicPr>
          <p:nvPr/>
        </p:nvPicPr>
        <p:blipFill>
          <a:blip r:embed="rId3"/>
          <a:stretch>
            <a:fillRect/>
          </a:stretch>
        </p:blipFill>
        <p:spPr>
          <a:xfrm>
            <a:off x="6615114" y="1247840"/>
            <a:ext cx="5576886" cy="4380301"/>
          </a:xfrm>
          <a:prstGeom prst="rect">
            <a:avLst/>
          </a:prstGeom>
        </p:spPr>
      </p:pic>
    </p:spTree>
    <p:extLst>
      <p:ext uri="{BB962C8B-B14F-4D97-AF65-F5344CB8AC3E}">
        <p14:creationId xmlns:p14="http://schemas.microsoft.com/office/powerpoint/2010/main" val="794938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CB91AE-BE1D-D541-BCCF-AD3E5659EF2D}"/>
              </a:ext>
            </a:extLst>
          </p:cNvPr>
          <p:cNvSpPr>
            <a:spLocks noGrp="1"/>
          </p:cNvSpPr>
          <p:nvPr>
            <p:ph type="title"/>
          </p:nvPr>
        </p:nvSpPr>
        <p:spPr>
          <a:xfrm>
            <a:off x="650418" y="80291"/>
            <a:ext cx="10905066" cy="1021654"/>
          </a:xfrm>
        </p:spPr>
        <p:txBody>
          <a:bodyPr>
            <a:normAutofit/>
          </a:bodyPr>
          <a:lstStyle/>
          <a:p>
            <a:r>
              <a:rPr lang="en-US" sz="3600" b="1" dirty="0">
                <a:latin typeface="Times New Roman" panose="02020603050405020304" pitchFamily="18" charset="0"/>
                <a:cs typeface="Times New Roman" panose="02020603050405020304" pitchFamily="18" charset="0"/>
              </a:rPr>
              <a:t>Scatter plots and Correlation</a:t>
            </a:r>
          </a:p>
        </p:txBody>
      </p:sp>
      <p:sp>
        <p:nvSpPr>
          <p:cNvPr id="3" name="Content Placeholder 2">
            <a:extLst>
              <a:ext uri="{FF2B5EF4-FFF2-40B4-BE49-F238E27FC236}">
                <a16:creationId xmlns:a16="http://schemas.microsoft.com/office/drawing/2014/main" id="{2D042C61-6ED9-C84A-A42F-FBE770A03FF3}"/>
              </a:ext>
            </a:extLst>
          </p:cNvPr>
          <p:cNvSpPr>
            <a:spLocks noGrp="1"/>
          </p:cNvSpPr>
          <p:nvPr>
            <p:ph idx="1"/>
          </p:nvPr>
        </p:nvSpPr>
        <p:spPr>
          <a:xfrm>
            <a:off x="643467" y="1182236"/>
            <a:ext cx="10905066" cy="4994727"/>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Relationship between two variables can be checked easily with the help of scatter plots.</a:t>
            </a:r>
          </a:p>
          <a:p>
            <a:pPr algn="just">
              <a:lnSpc>
                <a:spcPct val="150000"/>
              </a:lnSpc>
            </a:pPr>
            <a:r>
              <a:rPr lang="en-US" sz="2400" dirty="0">
                <a:latin typeface="Times New Roman" panose="02020603050405020304" pitchFamily="18" charset="0"/>
                <a:cs typeface="Times New Roman" panose="02020603050405020304" pitchFamily="18" charset="0"/>
              </a:rPr>
              <a:t>Plotted scatter plots for the two variables </a:t>
            </a:r>
            <a:r>
              <a:rPr lang="en-US" sz="2400" dirty="0" err="1">
                <a:latin typeface="Times New Roman" panose="02020603050405020304" pitchFamily="18" charset="0"/>
                <a:cs typeface="Times New Roman" panose="02020603050405020304" pitchFamily="18" charset="0"/>
              </a:rPr>
              <a:t>LeadCountries</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LeadFulPeople</a:t>
            </a:r>
            <a:r>
              <a:rPr lang="en-US" sz="2400" dirty="0">
                <a:latin typeface="Times New Roman" panose="02020603050405020304" pitchFamily="18" charset="0"/>
                <a:cs typeface="Times New Roman" panose="02020603050405020304" pitchFamily="18" charset="0"/>
              </a:rPr>
              <a:t> are not the best representation of the data as data are packed into columns.</a:t>
            </a:r>
          </a:p>
          <a:p>
            <a:pPr algn="just">
              <a:lnSpc>
                <a:spcPct val="150000"/>
              </a:lnSpc>
            </a:pPr>
            <a:r>
              <a:rPr lang="en-US" sz="2400" dirty="0">
                <a:latin typeface="Times New Roman" panose="02020603050405020304" pitchFamily="18" charset="0"/>
                <a:cs typeface="Times New Roman" panose="02020603050405020304" pitchFamily="18" charset="0"/>
              </a:rPr>
              <a:t>Problem here is that values of the </a:t>
            </a:r>
            <a:r>
              <a:rPr lang="en-US" sz="2400" dirty="0" err="1">
                <a:latin typeface="Times New Roman" panose="02020603050405020304" pitchFamily="18" charset="0"/>
                <a:cs typeface="Times New Roman" panose="02020603050405020304" pitchFamily="18" charset="0"/>
              </a:rPr>
              <a:t>total_vaccinations</a:t>
            </a:r>
            <a:r>
              <a:rPr lang="en-US" sz="2400" dirty="0">
                <a:latin typeface="Times New Roman" panose="02020603050405020304" pitchFamily="18" charset="0"/>
                <a:cs typeface="Times New Roman" panose="02020603050405020304" pitchFamily="18" charset="0"/>
              </a:rPr>
              <a:t> has huge range of values due to which some information is lost.</a:t>
            </a:r>
          </a:p>
          <a:p>
            <a:pPr algn="just">
              <a:lnSpc>
                <a:spcPct val="150000"/>
              </a:lnSpc>
            </a:pPr>
            <a:r>
              <a:rPr lang="en-US" sz="2400" dirty="0">
                <a:latin typeface="Times New Roman" panose="02020603050405020304" pitchFamily="18" charset="0"/>
                <a:cs typeface="Times New Roman" panose="02020603050405020304" pitchFamily="18" charset="0"/>
              </a:rPr>
              <a:t>Challenge faced in measuring correlation is due to the fact that the two variables that we were comparing and not in similar units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718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09C29F-46DF-8F4E-8012-98EE9133F5CD}"/>
              </a:ext>
            </a:extLst>
          </p:cNvPr>
          <p:cNvSpPr>
            <a:spLocks noGrp="1"/>
          </p:cNvSpPr>
          <p:nvPr>
            <p:ph type="title"/>
          </p:nvPr>
        </p:nvSpPr>
        <p:spPr>
          <a:xfrm>
            <a:off x="643467" y="156184"/>
            <a:ext cx="10905066" cy="1135737"/>
          </a:xfrm>
        </p:spPr>
        <p:txBody>
          <a:bodyPr>
            <a:normAutofit/>
          </a:bodyPr>
          <a:lstStyle/>
          <a:p>
            <a:r>
              <a:rPr lang="en-US" sz="3600" b="1" dirty="0">
                <a:latin typeface="Times New Roman" panose="02020603050405020304" pitchFamily="18" charset="0"/>
                <a:cs typeface="Times New Roman" panose="02020603050405020304" pitchFamily="18" charset="0"/>
              </a:rPr>
              <a:t>Data Set and 5 variables</a:t>
            </a:r>
          </a:p>
        </p:txBody>
      </p:sp>
      <p:sp>
        <p:nvSpPr>
          <p:cNvPr id="3" name="Content Placeholder 2">
            <a:extLst>
              <a:ext uri="{FF2B5EF4-FFF2-40B4-BE49-F238E27FC236}">
                <a16:creationId xmlns:a16="http://schemas.microsoft.com/office/drawing/2014/main" id="{01C41DB7-D971-C44B-93F1-835BC814876F}"/>
              </a:ext>
            </a:extLst>
          </p:cNvPr>
          <p:cNvSpPr>
            <a:spLocks noGrp="1"/>
          </p:cNvSpPr>
          <p:nvPr>
            <p:ph idx="1"/>
          </p:nvPr>
        </p:nvSpPr>
        <p:spPr>
          <a:xfrm>
            <a:off x="650418" y="1325223"/>
            <a:ext cx="10905066" cy="4819650"/>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For this project, I have selected Covid-19 World Vaccination Progress data set to perform Exploratory Data Analysis.</a:t>
            </a:r>
          </a:p>
          <a:p>
            <a:pPr>
              <a:lnSpc>
                <a:spcPct val="150000"/>
              </a:lnSpc>
            </a:pPr>
            <a:r>
              <a:rPr lang="en-US" sz="2000" dirty="0">
                <a:latin typeface="Times New Roman" panose="02020603050405020304" pitchFamily="18" charset="0"/>
                <a:cs typeface="Times New Roman" panose="02020603050405020304" pitchFamily="18" charset="0"/>
              </a:rPr>
              <a:t>Name of the file - </a:t>
            </a:r>
            <a:r>
              <a:rPr lang="en-US" sz="2000" dirty="0" err="1">
                <a:latin typeface="Times New Roman" panose="02020603050405020304" pitchFamily="18" charset="0"/>
                <a:cs typeface="Times New Roman" panose="02020603050405020304" pitchFamily="18" charset="0"/>
              </a:rPr>
              <a:t>country_vaccinations.csv</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Five variables that were used during the analysis are as follows</a:t>
            </a:r>
          </a:p>
          <a:p>
            <a:pPr lvl="2">
              <a:lnSpc>
                <a:spcPct val="150000"/>
              </a:lnSpc>
            </a:pPr>
            <a:r>
              <a:rPr lang="en-US" dirty="0" err="1">
                <a:latin typeface="Times New Roman" panose="02020603050405020304" pitchFamily="18" charset="0"/>
                <a:cs typeface="Times New Roman" panose="02020603050405020304" pitchFamily="18" charset="0"/>
              </a:rPr>
              <a:t>LeadCountries</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err="1">
                <a:latin typeface="Times New Roman" panose="02020603050405020304" pitchFamily="18" charset="0"/>
                <a:cs typeface="Times New Roman" panose="02020603050405020304" pitchFamily="18" charset="0"/>
              </a:rPr>
              <a:t>LeadPeople</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err="1">
                <a:latin typeface="Times New Roman" panose="02020603050405020304" pitchFamily="18" charset="0"/>
                <a:cs typeface="Times New Roman" panose="02020603050405020304" pitchFamily="18" charset="0"/>
              </a:rPr>
              <a:t>LeadFulPeople</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err="1">
                <a:latin typeface="Times New Roman" panose="02020603050405020304" pitchFamily="18" charset="0"/>
                <a:cs typeface="Times New Roman" panose="02020603050405020304" pitchFamily="18" charset="0"/>
              </a:rPr>
              <a:t>PopVaccinated</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err="1">
                <a:latin typeface="Times New Roman" panose="02020603050405020304" pitchFamily="18" charset="0"/>
                <a:cs typeface="Times New Roman" panose="02020603050405020304" pitchFamily="18" charset="0"/>
              </a:rPr>
              <a:t>PopFullyVaccinated</a:t>
            </a:r>
            <a:endParaRPr lang="en-US"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0400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8A6AAA-C5F0-4B4F-B40C-5B5B2640A7EB}"/>
              </a:ext>
            </a:extLst>
          </p:cNvPr>
          <p:cNvSpPr>
            <a:spLocks noGrp="1"/>
          </p:cNvSpPr>
          <p:nvPr>
            <p:ph idx="1"/>
          </p:nvPr>
        </p:nvSpPr>
        <p:spPr>
          <a:xfrm>
            <a:off x="643467" y="543147"/>
            <a:ext cx="10905066" cy="5319713"/>
          </a:xfrm>
        </p:spPr>
        <p:txBody>
          <a:bodyPr>
            <a:norm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Purpose of the each of the variable is different and unique. These variables were used for effective analysis of the data set</a:t>
            </a:r>
          </a:p>
          <a:p>
            <a:pPr algn="just">
              <a:lnSpc>
                <a:spcPct val="150000"/>
              </a:lnSpc>
            </a:pPr>
            <a:r>
              <a:rPr lang="en-US" sz="2200" b="1" dirty="0" err="1">
                <a:latin typeface="Times New Roman" panose="02020603050405020304" pitchFamily="18" charset="0"/>
                <a:cs typeface="Times New Roman" panose="02020603050405020304" pitchFamily="18" charset="0"/>
              </a:rPr>
              <a:t>LeadCountries</a:t>
            </a:r>
            <a:r>
              <a:rPr lang="en-US" sz="2200" dirty="0">
                <a:latin typeface="Times New Roman" panose="02020603050405020304" pitchFamily="18" charset="0"/>
                <a:cs typeface="Times New Roman" panose="02020603050405020304" pitchFamily="18" charset="0"/>
              </a:rPr>
              <a:t> -  This variable holds the countries leading by the total vaccinations</a:t>
            </a:r>
          </a:p>
          <a:p>
            <a:pPr algn="just">
              <a:lnSpc>
                <a:spcPct val="150000"/>
              </a:lnSpc>
            </a:pPr>
            <a:r>
              <a:rPr lang="en-US" sz="2200" b="1" dirty="0" err="1">
                <a:latin typeface="Times New Roman" panose="02020603050405020304" pitchFamily="18" charset="0"/>
                <a:cs typeface="Times New Roman" panose="02020603050405020304" pitchFamily="18" charset="0"/>
              </a:rPr>
              <a:t>LeadPeople</a:t>
            </a:r>
            <a:r>
              <a:rPr lang="en-US" sz="2200" dirty="0">
                <a:latin typeface="Times New Roman" panose="02020603050405020304" pitchFamily="18" charset="0"/>
                <a:cs typeface="Times New Roman" panose="02020603050405020304" pitchFamily="18" charset="0"/>
              </a:rPr>
              <a:t>  -  This variable holds the countries leading by the </a:t>
            </a:r>
            <a:r>
              <a:rPr lang="en-US" sz="2200" dirty="0" err="1">
                <a:latin typeface="Times New Roman" panose="02020603050405020304" pitchFamily="18" charset="0"/>
                <a:cs typeface="Times New Roman" panose="02020603050405020304" pitchFamily="18" charset="0"/>
              </a:rPr>
              <a:t>people_vaccinated</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b="1" dirty="0" err="1">
                <a:latin typeface="Times New Roman" panose="02020603050405020304" pitchFamily="18" charset="0"/>
                <a:cs typeface="Times New Roman" panose="02020603050405020304" pitchFamily="18" charset="0"/>
              </a:rPr>
              <a:t>LeadFulPeople</a:t>
            </a:r>
            <a:r>
              <a:rPr lang="en-US" sz="2200" dirty="0">
                <a:latin typeface="Times New Roman" panose="02020603050405020304" pitchFamily="18" charset="0"/>
                <a:cs typeface="Times New Roman" panose="02020603050405020304" pitchFamily="18" charset="0"/>
              </a:rPr>
              <a:t> – This variable holds the countries leading by the </a:t>
            </a:r>
            <a:r>
              <a:rPr lang="en-US" sz="2200" dirty="0" err="1">
                <a:latin typeface="Times New Roman" panose="02020603050405020304" pitchFamily="18" charset="0"/>
                <a:cs typeface="Times New Roman" panose="02020603050405020304" pitchFamily="18" charset="0"/>
              </a:rPr>
              <a:t>people_fully_vaccinated</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b="1" dirty="0" err="1">
                <a:latin typeface="Times New Roman" panose="02020603050405020304" pitchFamily="18" charset="0"/>
                <a:cs typeface="Times New Roman" panose="02020603050405020304" pitchFamily="18" charset="0"/>
              </a:rPr>
              <a:t>PopVaccinated</a:t>
            </a:r>
            <a:r>
              <a:rPr lang="en-US" sz="2200" dirty="0">
                <a:latin typeface="Times New Roman" panose="02020603050405020304" pitchFamily="18" charset="0"/>
                <a:cs typeface="Times New Roman" panose="02020603050405020304" pitchFamily="18" charset="0"/>
              </a:rPr>
              <a:t> – This variable is used to determine the number of people vaccinated per hundred</a:t>
            </a:r>
          </a:p>
          <a:p>
            <a:pPr algn="just">
              <a:lnSpc>
                <a:spcPct val="150000"/>
              </a:lnSpc>
            </a:pPr>
            <a:r>
              <a:rPr lang="en-US" sz="2200" b="1" dirty="0" err="1">
                <a:latin typeface="Times New Roman" panose="02020603050405020304" pitchFamily="18" charset="0"/>
                <a:cs typeface="Times New Roman" panose="02020603050405020304" pitchFamily="18" charset="0"/>
              </a:rPr>
              <a:t>PopFullyVaccinated</a:t>
            </a:r>
            <a:r>
              <a:rPr lang="en-US" sz="2200" dirty="0">
                <a:latin typeface="Times New Roman" panose="02020603050405020304" pitchFamily="18" charset="0"/>
                <a:cs typeface="Times New Roman" panose="02020603050405020304" pitchFamily="18" charset="0"/>
              </a:rPr>
              <a:t> – This variable is used to determine the number of people fully vaccinated per hundred</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0259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EFB9-BF79-CF47-B5FD-D631EC8612D5}"/>
              </a:ext>
            </a:extLst>
          </p:cNvPr>
          <p:cNvSpPr>
            <a:spLocks noGrp="1"/>
          </p:cNvSpPr>
          <p:nvPr>
            <p:ph type="title"/>
          </p:nvPr>
        </p:nvSpPr>
        <p:spPr>
          <a:xfrm>
            <a:off x="512524" y="0"/>
            <a:ext cx="10515600" cy="1039661"/>
          </a:xfrm>
        </p:spPr>
        <p:txBody>
          <a:bodyPr>
            <a:normAutofit/>
          </a:bodyPr>
          <a:lstStyle/>
          <a:p>
            <a:pPr algn="ctr"/>
            <a:r>
              <a:rPr lang="en-US" sz="3600" b="1" dirty="0">
                <a:latin typeface="Times New Roman" panose="02020603050405020304" pitchFamily="18" charset="0"/>
                <a:cs typeface="Times New Roman" panose="02020603050405020304" pitchFamily="18" charset="0"/>
              </a:rPr>
              <a:t>Histogram with </a:t>
            </a:r>
            <a:r>
              <a:rPr lang="en-US" sz="3600" b="1" dirty="0" err="1">
                <a:latin typeface="Times New Roman" panose="02020603050405020304" pitchFamily="18" charset="0"/>
                <a:cs typeface="Times New Roman" panose="02020603050405020304" pitchFamily="18" charset="0"/>
              </a:rPr>
              <a:t>LeadCountries</a:t>
            </a:r>
            <a:r>
              <a:rPr lang="en-US" sz="3600" b="1" dirty="0">
                <a:latin typeface="Times New Roman" panose="02020603050405020304" pitchFamily="18" charset="0"/>
                <a:cs typeface="Times New Roman" panose="02020603050405020304" pitchFamily="18" charset="0"/>
              </a:rPr>
              <a:t> variable</a:t>
            </a:r>
          </a:p>
        </p:txBody>
      </p:sp>
      <p:sp>
        <p:nvSpPr>
          <p:cNvPr id="14" name="Content Placeholder 13">
            <a:extLst>
              <a:ext uri="{FF2B5EF4-FFF2-40B4-BE49-F238E27FC236}">
                <a16:creationId xmlns:a16="http://schemas.microsoft.com/office/drawing/2014/main" id="{04F8B62A-3A20-5D41-9C5F-710A2EB08C68}"/>
              </a:ext>
            </a:extLst>
          </p:cNvPr>
          <p:cNvSpPr>
            <a:spLocks noGrp="1"/>
          </p:cNvSpPr>
          <p:nvPr>
            <p:ph idx="1"/>
          </p:nvPr>
        </p:nvSpPr>
        <p:spPr>
          <a:xfrm>
            <a:off x="195262" y="2054269"/>
            <a:ext cx="3023927" cy="3425140"/>
          </a:xfrm>
        </p:spPr>
        <p:txBody>
          <a:bodyPr>
            <a:normAutofit fontScale="85000" lnSpcReduction="10000"/>
          </a:bodyPr>
          <a:lstStyle/>
          <a:p>
            <a:pPr algn="just">
              <a:lnSpc>
                <a:spcPct val="160000"/>
              </a:lnSpc>
            </a:pPr>
            <a:r>
              <a:rPr lang="en-US" sz="2400" dirty="0">
                <a:latin typeface="Times New Roman" panose="02020603050405020304" pitchFamily="18" charset="0"/>
                <a:cs typeface="Times New Roman" panose="02020603050405020304" pitchFamily="18" charset="0"/>
              </a:rPr>
              <a:t>From this histogram we can see that the china is leading  followed by United states and India for the total number of vaccinations done till date.</a:t>
            </a:r>
          </a:p>
          <a:p>
            <a:pPr algn="just">
              <a:lnSpc>
                <a:spcPct val="160000"/>
              </a:lnSpc>
            </a:pPr>
            <a:endParaRPr lang="en-US" sz="1800" dirty="0">
              <a:latin typeface="Times New Roman" panose="02020603050405020304" pitchFamily="18" charset="0"/>
              <a:cs typeface="Times New Roman" panose="02020603050405020304" pitchFamily="18" charset="0"/>
            </a:endParaRPr>
          </a:p>
        </p:txBody>
      </p:sp>
      <p:pic>
        <p:nvPicPr>
          <p:cNvPr id="16" name="Picture 15" descr="Chart&#10;&#10;Description automatically generated with medium confidence">
            <a:extLst>
              <a:ext uri="{FF2B5EF4-FFF2-40B4-BE49-F238E27FC236}">
                <a16:creationId xmlns:a16="http://schemas.microsoft.com/office/drawing/2014/main" id="{5EF00947-3F65-9D46-997E-C8AD55379FEE}"/>
              </a:ext>
            </a:extLst>
          </p:cNvPr>
          <p:cNvPicPr>
            <a:picLocks noChangeAspect="1"/>
          </p:cNvPicPr>
          <p:nvPr/>
        </p:nvPicPr>
        <p:blipFill>
          <a:blip r:embed="rId3"/>
          <a:stretch>
            <a:fillRect/>
          </a:stretch>
        </p:blipFill>
        <p:spPr>
          <a:xfrm>
            <a:off x="3382027" y="1072978"/>
            <a:ext cx="8809972" cy="5270672"/>
          </a:xfrm>
          <a:prstGeom prst="rect">
            <a:avLst/>
          </a:prstGeom>
        </p:spPr>
      </p:pic>
    </p:spTree>
    <p:extLst>
      <p:ext uri="{BB962C8B-B14F-4D97-AF65-F5344CB8AC3E}">
        <p14:creationId xmlns:p14="http://schemas.microsoft.com/office/powerpoint/2010/main" val="339322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56CF-FFE4-9742-854C-B9ECE8C28914}"/>
              </a:ext>
            </a:extLst>
          </p:cNvPr>
          <p:cNvSpPr>
            <a:spLocks noGrp="1"/>
          </p:cNvSpPr>
          <p:nvPr>
            <p:ph type="title"/>
          </p:nvPr>
        </p:nvSpPr>
        <p:spPr>
          <a:xfrm>
            <a:off x="737992" y="134540"/>
            <a:ext cx="10515600" cy="1000126"/>
          </a:xfrm>
        </p:spPr>
        <p:txBody>
          <a:bodyPr>
            <a:normAutofit/>
          </a:bodyPr>
          <a:lstStyle/>
          <a:p>
            <a:pPr algn="ctr"/>
            <a:r>
              <a:rPr lang="en-US" sz="4000" b="1" dirty="0">
                <a:latin typeface="Times New Roman" panose="02020603050405020304" pitchFamily="18" charset="0"/>
                <a:cs typeface="Times New Roman" panose="02020603050405020304" pitchFamily="18" charset="0"/>
              </a:rPr>
              <a:t>Histogram with </a:t>
            </a:r>
            <a:r>
              <a:rPr lang="en-US" sz="4000" b="1" dirty="0" err="1">
                <a:latin typeface="Times New Roman" panose="02020603050405020304" pitchFamily="18" charset="0"/>
                <a:cs typeface="Times New Roman" panose="02020603050405020304" pitchFamily="18" charset="0"/>
              </a:rPr>
              <a:t>LeadPeople</a:t>
            </a:r>
            <a:r>
              <a:rPr lang="en-US" sz="4000" b="1" dirty="0">
                <a:latin typeface="Times New Roman" panose="02020603050405020304" pitchFamily="18" charset="0"/>
                <a:cs typeface="Times New Roman" panose="02020603050405020304" pitchFamily="18" charset="0"/>
              </a:rPr>
              <a:t> variable</a:t>
            </a:r>
            <a:endParaRPr lang="en-US" sz="4000" dirty="0"/>
          </a:p>
        </p:txBody>
      </p:sp>
      <p:sp>
        <p:nvSpPr>
          <p:cNvPr id="15" name="Content Placeholder 14">
            <a:extLst>
              <a:ext uri="{FF2B5EF4-FFF2-40B4-BE49-F238E27FC236}">
                <a16:creationId xmlns:a16="http://schemas.microsoft.com/office/drawing/2014/main" id="{B67BF627-C705-5541-96C8-0B812F19357E}"/>
              </a:ext>
            </a:extLst>
          </p:cNvPr>
          <p:cNvSpPr>
            <a:spLocks noGrp="1"/>
          </p:cNvSpPr>
          <p:nvPr>
            <p:ph idx="1"/>
          </p:nvPr>
        </p:nvSpPr>
        <p:spPr>
          <a:xfrm>
            <a:off x="381000" y="1269206"/>
            <a:ext cx="3519488" cy="5319713"/>
          </a:xfrm>
        </p:spPr>
        <p:txBody>
          <a:bodyPr>
            <a:normAutofit lnSpcReduction="10000"/>
          </a:bodyPr>
          <a:lstStyle/>
          <a:p>
            <a:pPr algn="just">
              <a:lnSpc>
                <a:spcPct val="150000"/>
              </a:lnSpc>
            </a:pPr>
            <a:r>
              <a:rPr lang="en-US" sz="1800" dirty="0">
                <a:latin typeface="Times New Roman" panose="02020603050405020304" pitchFamily="18" charset="0"/>
                <a:cs typeface="Times New Roman" panose="02020603050405020304" pitchFamily="18" charset="0"/>
              </a:rPr>
              <a:t>From this histogram, we can see that the China is not listed in the top countries that was leading by the total number of people vaccinated. This is due to fact that data for the china is not available for the people vaccinated column in the data set.</a:t>
            </a:r>
          </a:p>
          <a:p>
            <a:pPr algn="just">
              <a:lnSpc>
                <a:spcPct val="150000"/>
              </a:lnSpc>
            </a:pPr>
            <a:r>
              <a:rPr lang="en-US" sz="1800" dirty="0">
                <a:latin typeface="Times New Roman" panose="02020603050405020304" pitchFamily="18" charset="0"/>
                <a:cs typeface="Times New Roman" panose="02020603050405020304" pitchFamily="18" charset="0"/>
              </a:rPr>
              <a:t>Based on the data, we can see that the United states, India and United kingdom topped in vaccinating people in their countries. </a:t>
            </a:r>
          </a:p>
        </p:txBody>
      </p:sp>
      <p:pic>
        <p:nvPicPr>
          <p:cNvPr id="21" name="Picture 20" descr="Chart&#10;&#10;Description automatically generated with medium confidence">
            <a:extLst>
              <a:ext uri="{FF2B5EF4-FFF2-40B4-BE49-F238E27FC236}">
                <a16:creationId xmlns:a16="http://schemas.microsoft.com/office/drawing/2014/main" id="{71D5ACBE-B4A3-724E-9E48-4EC4C3DCF4A0}"/>
              </a:ext>
            </a:extLst>
          </p:cNvPr>
          <p:cNvPicPr>
            <a:picLocks noChangeAspect="1"/>
          </p:cNvPicPr>
          <p:nvPr/>
        </p:nvPicPr>
        <p:blipFill>
          <a:blip r:embed="rId2"/>
          <a:stretch>
            <a:fillRect/>
          </a:stretch>
        </p:blipFill>
        <p:spPr>
          <a:xfrm>
            <a:off x="3900488" y="1000126"/>
            <a:ext cx="8291511" cy="5857874"/>
          </a:xfrm>
          <a:prstGeom prst="rect">
            <a:avLst/>
          </a:prstGeom>
        </p:spPr>
      </p:pic>
    </p:spTree>
    <p:extLst>
      <p:ext uri="{BB962C8B-B14F-4D97-AF65-F5344CB8AC3E}">
        <p14:creationId xmlns:p14="http://schemas.microsoft.com/office/powerpoint/2010/main" val="385870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C42A-9CAD-D242-9857-1135C9A0186B}"/>
              </a:ext>
            </a:extLst>
          </p:cNvPr>
          <p:cNvSpPr>
            <a:spLocks noGrp="1"/>
          </p:cNvSpPr>
          <p:nvPr>
            <p:ph type="title"/>
          </p:nvPr>
        </p:nvSpPr>
        <p:spPr>
          <a:xfrm>
            <a:off x="838200" y="1"/>
            <a:ext cx="10515600" cy="871538"/>
          </a:xfrm>
        </p:spPr>
        <p:txBody>
          <a:bodyPr>
            <a:normAutofit/>
          </a:bodyPr>
          <a:lstStyle/>
          <a:p>
            <a:pPr algn="ctr"/>
            <a:r>
              <a:rPr lang="en-US" sz="4000" b="1" dirty="0">
                <a:latin typeface="Times New Roman" panose="02020603050405020304" pitchFamily="18" charset="0"/>
                <a:cs typeface="Times New Roman" panose="02020603050405020304" pitchFamily="18" charset="0"/>
              </a:rPr>
              <a:t>Histogram with </a:t>
            </a:r>
            <a:r>
              <a:rPr lang="en-US" sz="4000" b="1" dirty="0" err="1">
                <a:latin typeface="Times New Roman" panose="02020603050405020304" pitchFamily="18" charset="0"/>
                <a:cs typeface="Times New Roman" panose="02020603050405020304" pitchFamily="18" charset="0"/>
              </a:rPr>
              <a:t>LeadFulPeople</a:t>
            </a:r>
            <a:r>
              <a:rPr lang="en-US" sz="4000" b="1" dirty="0">
                <a:latin typeface="Times New Roman" panose="02020603050405020304" pitchFamily="18" charset="0"/>
                <a:cs typeface="Times New Roman" panose="02020603050405020304" pitchFamily="18" charset="0"/>
              </a:rPr>
              <a:t> variable</a:t>
            </a:r>
            <a:endParaRPr lang="en-US" sz="4000" dirty="0"/>
          </a:p>
        </p:txBody>
      </p:sp>
      <p:sp>
        <p:nvSpPr>
          <p:cNvPr id="7" name="Content Placeholder 6">
            <a:extLst>
              <a:ext uri="{FF2B5EF4-FFF2-40B4-BE49-F238E27FC236}">
                <a16:creationId xmlns:a16="http://schemas.microsoft.com/office/drawing/2014/main" id="{175AEAF8-4A87-A847-A819-C6602CFB2730}"/>
              </a:ext>
            </a:extLst>
          </p:cNvPr>
          <p:cNvSpPr>
            <a:spLocks noGrp="1"/>
          </p:cNvSpPr>
          <p:nvPr>
            <p:ph idx="1"/>
          </p:nvPr>
        </p:nvSpPr>
        <p:spPr>
          <a:xfrm>
            <a:off x="314325" y="1540701"/>
            <a:ext cx="3618848" cy="4636262"/>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Without China data, top 4 countries that were leading with the number of people vaccinated and number of people fully vaccinated are same.</a:t>
            </a:r>
          </a:p>
          <a:p>
            <a:pPr algn="just">
              <a:lnSpc>
                <a:spcPct val="150000"/>
              </a:lnSpc>
            </a:pPr>
            <a:r>
              <a:rPr lang="en-US" sz="1800" dirty="0">
                <a:latin typeface="Times New Roman" panose="02020603050405020304" pitchFamily="18" charset="0"/>
                <a:cs typeface="Times New Roman" panose="02020603050405020304" pitchFamily="18" charset="0"/>
              </a:rPr>
              <a:t>Top 5 countries that were leading with the fully vaccinated people are United states, India, United Kingdom, Brazil and Turkey.</a:t>
            </a:r>
          </a:p>
        </p:txBody>
      </p:sp>
      <p:pic>
        <p:nvPicPr>
          <p:cNvPr id="9" name="Picture 8" descr="Chart&#10;&#10;Description automatically generated with medium confidence">
            <a:extLst>
              <a:ext uri="{FF2B5EF4-FFF2-40B4-BE49-F238E27FC236}">
                <a16:creationId xmlns:a16="http://schemas.microsoft.com/office/drawing/2014/main" id="{C79C8E66-5B5A-E64C-AC63-C5A2B3814F54}"/>
              </a:ext>
            </a:extLst>
          </p:cNvPr>
          <p:cNvPicPr>
            <a:picLocks noChangeAspect="1"/>
          </p:cNvPicPr>
          <p:nvPr/>
        </p:nvPicPr>
        <p:blipFill>
          <a:blip r:embed="rId2"/>
          <a:stretch>
            <a:fillRect/>
          </a:stretch>
        </p:blipFill>
        <p:spPr>
          <a:xfrm>
            <a:off x="3933173" y="871539"/>
            <a:ext cx="8258826" cy="5729677"/>
          </a:xfrm>
          <a:prstGeom prst="rect">
            <a:avLst/>
          </a:prstGeom>
        </p:spPr>
      </p:pic>
    </p:spTree>
    <p:extLst>
      <p:ext uri="{BB962C8B-B14F-4D97-AF65-F5344CB8AC3E}">
        <p14:creationId xmlns:p14="http://schemas.microsoft.com/office/powerpoint/2010/main" val="222654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5DA4-8284-DF49-9283-1DBF8ACDCC20}"/>
              </a:ext>
            </a:extLst>
          </p:cNvPr>
          <p:cNvSpPr>
            <a:spLocks noGrp="1"/>
          </p:cNvSpPr>
          <p:nvPr>
            <p:ph type="title"/>
          </p:nvPr>
        </p:nvSpPr>
        <p:spPr>
          <a:xfrm>
            <a:off x="675753" y="504337"/>
            <a:ext cx="10515600" cy="616743"/>
          </a:xfrm>
        </p:spPr>
        <p:txBody>
          <a:bodyPr>
            <a:normAutofit fontScale="90000"/>
          </a:bodyPr>
          <a:lstStyle/>
          <a:p>
            <a:pPr algn="ctr"/>
            <a:r>
              <a:rPr lang="en-US" b="1">
                <a:latin typeface="Times New Roman" panose="02020603050405020304" pitchFamily="18" charset="0"/>
                <a:cs typeface="Times New Roman" panose="02020603050405020304" pitchFamily="18" charset="0"/>
              </a:rPr>
              <a:t>Histogram with PopVaccinated variable</a:t>
            </a:r>
            <a:endParaRPr lang="en-US" dirty="0"/>
          </a:p>
        </p:txBody>
      </p:sp>
      <p:sp>
        <p:nvSpPr>
          <p:cNvPr id="7" name="Content Placeholder 6">
            <a:extLst>
              <a:ext uri="{FF2B5EF4-FFF2-40B4-BE49-F238E27FC236}">
                <a16:creationId xmlns:a16="http://schemas.microsoft.com/office/drawing/2014/main" id="{E1FAC5E1-4691-0E49-B63E-A0150D3A4CD5}"/>
              </a:ext>
            </a:extLst>
          </p:cNvPr>
          <p:cNvSpPr>
            <a:spLocks noGrp="1"/>
          </p:cNvSpPr>
          <p:nvPr>
            <p:ph idx="1"/>
          </p:nvPr>
        </p:nvSpPr>
        <p:spPr>
          <a:xfrm>
            <a:off x="375781" y="1622121"/>
            <a:ext cx="3244241" cy="4351338"/>
          </a:xfrm>
        </p:spPr>
        <p:txBody>
          <a:bodyPr>
            <a:normAutofit/>
          </a:bodyPr>
          <a:lstStyle/>
          <a:p>
            <a:pPr algn="just">
              <a:lnSpc>
                <a:spcPct val="150000"/>
              </a:lnSpc>
            </a:pPr>
            <a:r>
              <a:rPr lang="en-US" sz="1800">
                <a:latin typeface="Times New Roman" panose="02020603050405020304" pitchFamily="18" charset="0"/>
                <a:cs typeface="Times New Roman" panose="02020603050405020304" pitchFamily="18" charset="0"/>
              </a:rPr>
              <a:t>From the Histogram, we can see that Gibraltar has recorded highest number of people vaccinated</a:t>
            </a:r>
          </a:p>
          <a:p>
            <a:pPr algn="just">
              <a:lnSpc>
                <a:spcPct val="150000"/>
              </a:lnSpc>
            </a:pPr>
            <a:r>
              <a:rPr lang="en-US" sz="1800">
                <a:latin typeface="Times New Roman" panose="02020603050405020304" pitchFamily="18" charset="0"/>
                <a:cs typeface="Times New Roman" panose="02020603050405020304" pitchFamily="18" charset="0"/>
              </a:rPr>
              <a:t>For remaining nine countries, percentage of population that is vaccinated is very close which is greater than 55%</a:t>
            </a:r>
            <a:endParaRPr lang="en-US" sz="1800" dirty="0">
              <a:latin typeface="Times New Roman" panose="02020603050405020304" pitchFamily="18" charset="0"/>
              <a:cs typeface="Times New Roman" panose="02020603050405020304" pitchFamily="18" charset="0"/>
            </a:endParaRPr>
          </a:p>
        </p:txBody>
      </p:sp>
      <p:pic>
        <p:nvPicPr>
          <p:cNvPr id="9" name="Picture 8" descr="Chart&#10;&#10;Description automatically generated with medium confidence">
            <a:extLst>
              <a:ext uri="{FF2B5EF4-FFF2-40B4-BE49-F238E27FC236}">
                <a16:creationId xmlns:a16="http://schemas.microsoft.com/office/drawing/2014/main" id="{5A209B4D-25CF-3249-A6AF-32A6186F1501}"/>
              </a:ext>
            </a:extLst>
          </p:cNvPr>
          <p:cNvPicPr>
            <a:picLocks noChangeAspect="1"/>
          </p:cNvPicPr>
          <p:nvPr/>
        </p:nvPicPr>
        <p:blipFill>
          <a:blip r:embed="rId2"/>
          <a:stretch>
            <a:fillRect/>
          </a:stretch>
        </p:blipFill>
        <p:spPr>
          <a:xfrm>
            <a:off x="3620023" y="1529741"/>
            <a:ext cx="8571977" cy="4207179"/>
          </a:xfrm>
          <a:prstGeom prst="rect">
            <a:avLst/>
          </a:prstGeom>
        </p:spPr>
      </p:pic>
    </p:spTree>
    <p:extLst>
      <p:ext uri="{BB962C8B-B14F-4D97-AF65-F5344CB8AC3E}">
        <p14:creationId xmlns:p14="http://schemas.microsoft.com/office/powerpoint/2010/main" val="53356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C996-4842-664A-8AE1-AA778634F124}"/>
              </a:ext>
            </a:extLst>
          </p:cNvPr>
          <p:cNvSpPr>
            <a:spLocks noGrp="1"/>
          </p:cNvSpPr>
          <p:nvPr>
            <p:ph type="title"/>
          </p:nvPr>
        </p:nvSpPr>
        <p:spPr>
          <a:xfrm>
            <a:off x="526094" y="263048"/>
            <a:ext cx="10952967" cy="964504"/>
          </a:xfrm>
        </p:spPr>
        <p:txBody>
          <a:bodyPr>
            <a:normAutofit/>
          </a:bodyPr>
          <a:lstStyle/>
          <a:p>
            <a:pPr algn="ctr"/>
            <a:r>
              <a:rPr lang="en-US" sz="4000" b="1" dirty="0">
                <a:latin typeface="Times New Roman" panose="02020603050405020304" pitchFamily="18" charset="0"/>
                <a:cs typeface="Times New Roman" panose="02020603050405020304" pitchFamily="18" charset="0"/>
              </a:rPr>
              <a:t>Histogram with </a:t>
            </a:r>
            <a:r>
              <a:rPr lang="en-US" sz="4000" b="1" dirty="0" err="1">
                <a:latin typeface="Times New Roman" panose="02020603050405020304" pitchFamily="18" charset="0"/>
                <a:cs typeface="Times New Roman" panose="02020603050405020304" pitchFamily="18" charset="0"/>
              </a:rPr>
              <a:t>PopFullyVaccinated</a:t>
            </a:r>
            <a:r>
              <a:rPr lang="en-US" sz="4000" b="1" dirty="0">
                <a:latin typeface="Times New Roman" panose="02020603050405020304" pitchFamily="18" charset="0"/>
                <a:cs typeface="Times New Roman" panose="02020603050405020304" pitchFamily="18" charset="0"/>
              </a:rPr>
              <a:t> variable</a:t>
            </a:r>
            <a:endParaRPr lang="en-US" sz="4000" dirty="0"/>
          </a:p>
        </p:txBody>
      </p:sp>
      <p:sp>
        <p:nvSpPr>
          <p:cNvPr id="7" name="Content Placeholder 6">
            <a:extLst>
              <a:ext uri="{FF2B5EF4-FFF2-40B4-BE49-F238E27FC236}">
                <a16:creationId xmlns:a16="http://schemas.microsoft.com/office/drawing/2014/main" id="{E496087B-AB28-C144-9D88-63DE498FA63D}"/>
              </a:ext>
            </a:extLst>
          </p:cNvPr>
          <p:cNvSpPr>
            <a:spLocks noGrp="1"/>
          </p:cNvSpPr>
          <p:nvPr>
            <p:ph idx="1"/>
          </p:nvPr>
        </p:nvSpPr>
        <p:spPr>
          <a:xfrm>
            <a:off x="375781" y="1570382"/>
            <a:ext cx="2705622" cy="4351338"/>
          </a:xfrm>
        </p:spPr>
        <p:txBody>
          <a:bodyPr>
            <a:normAutofit fontScale="92500" lnSpcReduction="10000"/>
          </a:bodyPr>
          <a:lstStyle/>
          <a:p>
            <a:pPr algn="just">
              <a:lnSpc>
                <a:spcPct val="150000"/>
              </a:lnSpc>
            </a:pPr>
            <a:r>
              <a:rPr lang="en-US" sz="1800" dirty="0">
                <a:latin typeface="Times New Roman" panose="02020603050405020304" pitchFamily="18" charset="0"/>
                <a:cs typeface="Times New Roman" panose="02020603050405020304" pitchFamily="18" charset="0"/>
              </a:rPr>
              <a:t>From this histogram, again Gibraltar recorded highest number of population with fully vaccination which is 102.95%</a:t>
            </a:r>
          </a:p>
          <a:p>
            <a:pPr algn="just">
              <a:lnSpc>
                <a:spcPct val="150000"/>
              </a:lnSpc>
            </a:pPr>
            <a:r>
              <a:rPr lang="en-US" sz="1800" dirty="0">
                <a:latin typeface="Times New Roman" panose="02020603050405020304" pitchFamily="18" charset="0"/>
                <a:cs typeface="Times New Roman" panose="02020603050405020304" pitchFamily="18" charset="0"/>
              </a:rPr>
              <a:t>Remaining nine countries, percentage of population that were fully vaccinated were very less with difference in 50%.</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9" name="Picture 8" descr="Chart, bar chart&#10;&#10;Description automatically generated">
            <a:extLst>
              <a:ext uri="{FF2B5EF4-FFF2-40B4-BE49-F238E27FC236}">
                <a16:creationId xmlns:a16="http://schemas.microsoft.com/office/drawing/2014/main" id="{6EA8C912-1878-1744-A1F7-E82E1E66B47E}"/>
              </a:ext>
            </a:extLst>
          </p:cNvPr>
          <p:cNvPicPr>
            <a:picLocks noChangeAspect="1"/>
          </p:cNvPicPr>
          <p:nvPr/>
        </p:nvPicPr>
        <p:blipFill>
          <a:blip r:embed="rId2"/>
          <a:stretch>
            <a:fillRect/>
          </a:stretch>
        </p:blipFill>
        <p:spPr>
          <a:xfrm>
            <a:off x="3081403" y="1456919"/>
            <a:ext cx="9110597" cy="4351337"/>
          </a:xfrm>
          <a:prstGeom prst="rect">
            <a:avLst/>
          </a:prstGeom>
        </p:spPr>
      </p:pic>
    </p:spTree>
    <p:extLst>
      <p:ext uri="{BB962C8B-B14F-4D97-AF65-F5344CB8AC3E}">
        <p14:creationId xmlns:p14="http://schemas.microsoft.com/office/powerpoint/2010/main" val="209976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8F22BC-0809-A944-A832-D4F3D45C013B}"/>
              </a:ext>
            </a:extLst>
          </p:cNvPr>
          <p:cNvSpPr>
            <a:spLocks noGrp="1"/>
          </p:cNvSpPr>
          <p:nvPr>
            <p:ph type="title"/>
          </p:nvPr>
        </p:nvSpPr>
        <p:spPr>
          <a:xfrm>
            <a:off x="643467" y="92869"/>
            <a:ext cx="10905066" cy="957263"/>
          </a:xfrm>
        </p:spPr>
        <p:txBody>
          <a:bodyPr>
            <a:normAutofit/>
          </a:bodyPr>
          <a:lstStyle/>
          <a:p>
            <a:r>
              <a:rPr lang="en-US" sz="3600" b="1" dirty="0">
                <a:latin typeface="Times New Roman" panose="02020603050405020304" pitchFamily="18" charset="0"/>
                <a:cs typeface="Times New Roman" panose="02020603050405020304" pitchFamily="18" charset="0"/>
              </a:rPr>
              <a:t>Outliers</a:t>
            </a:r>
          </a:p>
        </p:txBody>
      </p:sp>
      <p:sp>
        <p:nvSpPr>
          <p:cNvPr id="3" name="Content Placeholder 2">
            <a:extLst>
              <a:ext uri="{FF2B5EF4-FFF2-40B4-BE49-F238E27FC236}">
                <a16:creationId xmlns:a16="http://schemas.microsoft.com/office/drawing/2014/main" id="{D3AF449A-F169-8E40-A2A8-FB2DC00D321E}"/>
              </a:ext>
            </a:extLst>
          </p:cNvPr>
          <p:cNvSpPr>
            <a:spLocks noGrp="1"/>
          </p:cNvSpPr>
          <p:nvPr>
            <p:ph idx="1"/>
          </p:nvPr>
        </p:nvSpPr>
        <p:spPr>
          <a:xfrm>
            <a:off x="643467" y="937534"/>
            <a:ext cx="10905066" cy="5033963"/>
          </a:xfrm>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An outlier is something that is different from all other values. </a:t>
            </a:r>
          </a:p>
          <a:p>
            <a:pPr algn="just">
              <a:lnSpc>
                <a:spcPct val="150000"/>
              </a:lnSpc>
            </a:pPr>
            <a:r>
              <a:rPr lang="en-US" sz="2000" dirty="0">
                <a:latin typeface="Times New Roman" panose="02020603050405020304" pitchFamily="18" charset="0"/>
                <a:cs typeface="Times New Roman" panose="02020603050405020304" pitchFamily="18" charset="0"/>
              </a:rPr>
              <a:t>These outliers can be due the mistake resulted during data collection, or it can be just an indication of data variance, or it can be accurate value that was resulted from rare event.</a:t>
            </a:r>
          </a:p>
          <a:p>
            <a:pPr algn="just">
              <a:lnSpc>
                <a:spcPct val="150000"/>
              </a:lnSpc>
            </a:pPr>
            <a:r>
              <a:rPr lang="en-US" sz="2000" dirty="0">
                <a:latin typeface="Times New Roman" panose="02020603050405020304" pitchFamily="18" charset="0"/>
                <a:cs typeface="Times New Roman" panose="02020603050405020304" pitchFamily="18" charset="0"/>
              </a:rPr>
              <a:t>From histogram, we can only identify the most common values but is not possible to identify rare values.</a:t>
            </a:r>
          </a:p>
          <a:p>
            <a:pPr algn="just">
              <a:lnSpc>
                <a:spcPct val="150000"/>
              </a:lnSpc>
            </a:pPr>
            <a:r>
              <a:rPr lang="en-US" sz="2000" dirty="0">
                <a:latin typeface="Times New Roman" panose="02020603050405020304" pitchFamily="18" charset="0"/>
                <a:cs typeface="Times New Roman" panose="02020603050405020304" pitchFamily="18" charset="0"/>
              </a:rPr>
              <a:t>Handlings of the outliers depends on the domain knowledge and the analysis that we are trying to perform</a:t>
            </a:r>
          </a:p>
          <a:p>
            <a:pPr algn="just">
              <a:lnSpc>
                <a:spcPct val="150000"/>
              </a:lnSpc>
            </a:pPr>
            <a:r>
              <a:rPr lang="en-US" sz="2000" dirty="0">
                <a:latin typeface="Times New Roman" panose="02020603050405020304" pitchFamily="18" charset="0"/>
                <a:cs typeface="Times New Roman" panose="02020603050405020304" pitchFamily="18" charset="0"/>
              </a:rPr>
              <a:t>These outliers can be detected mostly during data cleaning process and can be handled mostly by replacing such outliers with the estimates if those outliers were caused due to mistake in measurements.</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99404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1017</Words>
  <Application>Microsoft Macintosh PowerPoint</Application>
  <PresentationFormat>Widescreen</PresentationFormat>
  <Paragraphs>76</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Times New Roman</vt:lpstr>
      <vt:lpstr>Office Theme</vt:lpstr>
      <vt:lpstr>TERM PROJECT</vt:lpstr>
      <vt:lpstr>Data Set and 5 variables</vt:lpstr>
      <vt:lpstr>PowerPoint Presentation</vt:lpstr>
      <vt:lpstr>Histogram with LeadCountries variable</vt:lpstr>
      <vt:lpstr>Histogram with LeadPeople variable</vt:lpstr>
      <vt:lpstr>Histogram with LeadFulPeople variable</vt:lpstr>
      <vt:lpstr>Histogram with PopVaccinated variable</vt:lpstr>
      <vt:lpstr>Histogram with PopFullyVaccinated variable</vt:lpstr>
      <vt:lpstr>Outliers</vt:lpstr>
      <vt:lpstr>Characteristics of the variables</vt:lpstr>
      <vt:lpstr>PROBABILITY MASS FUNCTIONS(Pmfs)</vt:lpstr>
      <vt:lpstr>PMF plotting of two scenarios with the same variable</vt:lpstr>
      <vt:lpstr>Cumulative Distribution Functions</vt:lpstr>
      <vt:lpstr>Plotting CDFs</vt:lpstr>
      <vt:lpstr>Analytical Distribution</vt:lpstr>
      <vt:lpstr>Regression Analysis</vt:lpstr>
      <vt:lpstr>Scatter plots</vt:lpstr>
      <vt:lpstr>Scatter plots and Correlation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dc:title>
  <dc:creator>Haritha Chava</dc:creator>
  <cp:lastModifiedBy>Haritha Chava</cp:lastModifiedBy>
  <cp:revision>9</cp:revision>
  <dcterms:created xsi:type="dcterms:W3CDTF">2022-06-05T01:34:47Z</dcterms:created>
  <dcterms:modified xsi:type="dcterms:W3CDTF">2022-06-05T03:09:43Z</dcterms:modified>
</cp:coreProperties>
</file>